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617E6-B7DD-45D1-A616-4B91BFBF4CD3}" type="datetimeFigureOut">
              <a:rPr lang="es-CL" smtClean="0"/>
              <a:t>17-10-2012</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D6C8D-5B6E-493E-89BA-34FD142F5D56}" type="slidenum">
              <a:rPr lang="es-CL" smtClean="0"/>
              <a:t>‹Nº›</a:t>
            </a:fld>
            <a:endParaRPr lang="es-CL"/>
          </a:p>
        </p:txBody>
      </p:sp>
    </p:spTree>
    <p:extLst>
      <p:ext uri="{BB962C8B-B14F-4D97-AF65-F5344CB8AC3E}">
        <p14:creationId xmlns:p14="http://schemas.microsoft.com/office/powerpoint/2010/main" val="198432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1DD6C8D-5B6E-493E-89BA-34FD142F5D56}" type="slidenum">
              <a:rPr lang="es-CL" smtClean="0"/>
              <a:t>2</a:t>
            </a:fld>
            <a:endParaRPr lang="es-CL"/>
          </a:p>
        </p:txBody>
      </p:sp>
    </p:spTree>
    <p:extLst>
      <p:ext uri="{BB962C8B-B14F-4D97-AF65-F5344CB8AC3E}">
        <p14:creationId xmlns:p14="http://schemas.microsoft.com/office/powerpoint/2010/main" val="174704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4302D1-9BA8-46D8-9370-D1FB4A49EFCB}" type="datetimeFigureOut">
              <a:rPr lang="es-CL" smtClean="0"/>
              <a:pPr/>
              <a:t>17-10-2012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9FDCCB-7705-41D1-B879-4541C366A07E}"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70000">
              <a:srgbClr val="005CBF"/>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302D1-9BA8-46D8-9370-D1FB4A49EFCB}" type="datetimeFigureOut">
              <a:rPr lang="es-CL" smtClean="0"/>
              <a:pPr/>
              <a:t>17-10-2012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FDCCB-7705-41D1-B879-4541C366A07E}"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rot="20911700">
            <a:off x="611560" y="548680"/>
            <a:ext cx="7772400" cy="1872207"/>
          </a:xfrm>
        </p:spPr>
        <p:txBody>
          <a:bodyPr>
            <a:normAutofit/>
          </a:bodyPr>
          <a:lstStyle/>
          <a:p>
            <a:r>
              <a:rPr lang="es-CL" sz="5400" u="sng" dirty="0" smtClean="0">
                <a:latin typeface="Forte" pitchFamily="66" charset="0"/>
                <a:cs typeface="Angsana New" pitchFamily="18" charset="-34"/>
              </a:rPr>
              <a:t>Tipos de discriminación</a:t>
            </a:r>
            <a:endParaRPr lang="es-CL" sz="5400" u="sng" dirty="0">
              <a:latin typeface="Forte" pitchFamily="66" charset="0"/>
              <a:cs typeface="Angsana New" pitchFamily="18" charset="-34"/>
            </a:endParaRPr>
          </a:p>
        </p:txBody>
      </p:sp>
      <p:pic>
        <p:nvPicPr>
          <p:cNvPr id="12290" name="Picture 2" descr="http://4.bp.blogspot.com/-1Z318ltvtNI/Tspgw2KuURI/AAAAAAAAAEk/HiV3EYf64Ck/s1600/154.jpg"/>
          <p:cNvPicPr>
            <a:picLocks noChangeAspect="1" noChangeArrowheads="1"/>
          </p:cNvPicPr>
          <p:nvPr/>
        </p:nvPicPr>
        <p:blipFill>
          <a:blip r:embed="rId2" cstate="print"/>
          <a:srcRect/>
          <a:stretch>
            <a:fillRect/>
          </a:stretch>
        </p:blipFill>
        <p:spPr bwMode="auto">
          <a:xfrm rot="20929216">
            <a:off x="1180745" y="2367160"/>
            <a:ext cx="7153275" cy="285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1224135"/>
          </a:xfrm>
        </p:spPr>
        <p:txBody>
          <a:bodyPr>
            <a:normAutofit/>
          </a:bodyPr>
          <a:lstStyle/>
          <a:p>
            <a:pPr algn="l"/>
            <a:r>
              <a:rPr lang="es-CL" dirty="0" smtClean="0">
                <a:latin typeface="Forte" pitchFamily="66" charset="0"/>
              </a:rPr>
              <a:t>Discriminación por clase social</a:t>
            </a:r>
            <a:r>
              <a:rPr lang="es-CL" dirty="0" smtClean="0"/>
              <a:t>:</a:t>
            </a:r>
            <a:endParaRPr lang="es-CL" dirty="0"/>
          </a:p>
        </p:txBody>
      </p:sp>
      <p:pic>
        <p:nvPicPr>
          <p:cNvPr id="4098" name="Picture 2" descr="http://3.bp.blogspot.com/_cxZ1ldP6Fa4/TNCu-3840gI/AAAAAAAAABI/nyEK91Z7BJY/s1600/exclusion1.jpg"/>
          <p:cNvPicPr>
            <a:picLocks noChangeAspect="1" noChangeArrowheads="1"/>
          </p:cNvPicPr>
          <p:nvPr/>
        </p:nvPicPr>
        <p:blipFill>
          <a:blip r:embed="rId2" cstate="print"/>
          <a:srcRect/>
          <a:stretch>
            <a:fillRect/>
          </a:stretch>
        </p:blipFill>
        <p:spPr bwMode="auto">
          <a:xfrm>
            <a:off x="755576" y="2132856"/>
            <a:ext cx="2762250" cy="2638426"/>
          </a:xfrm>
          <a:prstGeom prst="rect">
            <a:avLst/>
          </a:prstGeom>
          <a:noFill/>
        </p:spPr>
      </p:pic>
      <p:pic>
        <p:nvPicPr>
          <p:cNvPr id="4100" name="Picture 4" descr="http://4.bp.blogspot.com/_RY59EEHAsGM/TB6p5dwebGI/AAAAAAAAABY/gtxP758RVZU/s1600/dsgtf.jpg"/>
          <p:cNvPicPr>
            <a:picLocks noChangeAspect="1" noChangeArrowheads="1"/>
          </p:cNvPicPr>
          <p:nvPr/>
        </p:nvPicPr>
        <p:blipFill>
          <a:blip r:embed="rId3" cstate="print"/>
          <a:srcRect/>
          <a:stretch>
            <a:fillRect/>
          </a:stretch>
        </p:blipFill>
        <p:spPr bwMode="auto">
          <a:xfrm rot="21093430">
            <a:off x="4044810" y="2151877"/>
            <a:ext cx="4400558" cy="2952328"/>
          </a:xfrm>
          <a:prstGeom prst="rect">
            <a:avLst/>
          </a:prstGeom>
          <a:noFill/>
        </p:spPr>
      </p:pic>
      <p:sp>
        <p:nvSpPr>
          <p:cNvPr id="5" name="4 Rectángulo"/>
          <p:cNvSpPr/>
          <p:nvPr/>
        </p:nvSpPr>
        <p:spPr>
          <a:xfrm>
            <a:off x="899592" y="5373215"/>
            <a:ext cx="7632848" cy="1477328"/>
          </a:xfrm>
          <a:prstGeom prst="rect">
            <a:avLst/>
          </a:prstGeom>
        </p:spPr>
        <p:txBody>
          <a:bodyPr wrap="square">
            <a:spAutoFit/>
          </a:bodyPr>
          <a:lstStyle/>
          <a:p>
            <a:r>
              <a:rPr lang="es-CL" dirty="0" smtClean="0"/>
              <a:t>se tiende en muchas ocasiones a dar un trato a las personas dependiendo del grupo o nivel social al que corresponda, con frecuencia esta discriminación ocurre de un nivel social alto hacia un nivel bajo, esto es porque creen que por pertenecer a una clase social baja las personas son menos, sin educación y estudios y hasta llegan a ser ofensivas con estas personas</a:t>
            </a: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772400" cy="1080119"/>
          </a:xfrm>
        </p:spPr>
        <p:txBody>
          <a:bodyPr>
            <a:normAutofit fontScale="90000"/>
          </a:bodyPr>
          <a:lstStyle/>
          <a:p>
            <a:pPr algn="l"/>
            <a:r>
              <a:rPr lang="es-CL" dirty="0" smtClean="0">
                <a:latin typeface="Forte" pitchFamily="66" charset="0"/>
              </a:rPr>
              <a:t>Discriminación por orientación sexual:</a:t>
            </a:r>
            <a:endParaRPr lang="es-CL" dirty="0">
              <a:latin typeface="Forte" pitchFamily="66" charset="0"/>
            </a:endParaRPr>
          </a:p>
        </p:txBody>
      </p:sp>
      <p:pic>
        <p:nvPicPr>
          <p:cNvPr id="3074" name="Picture 2" descr="http://www.globalmedia.mx/images/upload/37531-origen.jpg"/>
          <p:cNvPicPr>
            <a:picLocks noChangeAspect="1" noChangeArrowheads="1"/>
          </p:cNvPicPr>
          <p:nvPr/>
        </p:nvPicPr>
        <p:blipFill>
          <a:blip r:embed="rId2" cstate="print"/>
          <a:srcRect/>
          <a:stretch>
            <a:fillRect/>
          </a:stretch>
        </p:blipFill>
        <p:spPr bwMode="auto">
          <a:xfrm rot="21119002">
            <a:off x="496504" y="1941843"/>
            <a:ext cx="3648405" cy="2736304"/>
          </a:xfrm>
          <a:prstGeom prst="rect">
            <a:avLst/>
          </a:prstGeom>
          <a:noFill/>
        </p:spPr>
      </p:pic>
      <p:pic>
        <p:nvPicPr>
          <p:cNvPr id="3076" name="Picture 4" descr="http://fotos.subefotos.com/f73db9291fc74e37bacb64d67e853f2ao.jpg"/>
          <p:cNvPicPr>
            <a:picLocks noChangeAspect="1" noChangeArrowheads="1"/>
          </p:cNvPicPr>
          <p:nvPr/>
        </p:nvPicPr>
        <p:blipFill>
          <a:blip r:embed="rId3" cstate="print"/>
          <a:srcRect/>
          <a:stretch>
            <a:fillRect/>
          </a:stretch>
        </p:blipFill>
        <p:spPr bwMode="auto">
          <a:xfrm>
            <a:off x="4211960" y="2852936"/>
            <a:ext cx="4613313" cy="2232248"/>
          </a:xfrm>
          <a:prstGeom prst="rect">
            <a:avLst/>
          </a:prstGeom>
          <a:noFill/>
        </p:spPr>
      </p:pic>
      <p:sp>
        <p:nvSpPr>
          <p:cNvPr id="5" name="4 Rectángulo"/>
          <p:cNvSpPr/>
          <p:nvPr/>
        </p:nvSpPr>
        <p:spPr>
          <a:xfrm>
            <a:off x="2286000" y="5157192"/>
            <a:ext cx="5382344" cy="1200329"/>
          </a:xfrm>
          <a:prstGeom prst="rect">
            <a:avLst/>
          </a:prstGeom>
        </p:spPr>
        <p:txBody>
          <a:bodyPr wrap="square">
            <a:spAutoFit/>
          </a:bodyPr>
          <a:lstStyle/>
          <a:p>
            <a:r>
              <a:rPr lang="es-CL" dirty="0" smtClean="0"/>
              <a:t>este tipo de discriminación como lo dice claramente su nombre es por la orientación sexual de las personas como  por ejemplo la homosexualidad, burlas, agresividad, tratándolos de enfermos entre otras cosas.</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080119"/>
          </a:xfrm>
        </p:spPr>
        <p:txBody>
          <a:bodyPr>
            <a:normAutofit fontScale="90000"/>
          </a:bodyPr>
          <a:lstStyle/>
          <a:p>
            <a:pPr algn="l"/>
            <a:r>
              <a:rPr lang="es-CL" dirty="0" smtClean="0">
                <a:latin typeface="Forte" pitchFamily="66" charset="0"/>
              </a:rPr>
              <a:t>Discriminación por apariencia física</a:t>
            </a:r>
            <a:r>
              <a:rPr lang="es-CL" dirty="0" smtClean="0"/>
              <a:t>:</a:t>
            </a:r>
            <a:endParaRPr lang="es-CL" dirty="0"/>
          </a:p>
        </p:txBody>
      </p:sp>
      <p:pic>
        <p:nvPicPr>
          <p:cNvPr id="2050" name="Picture 2" descr="http://www.aperderpeso.com/wp-content/uploads/2009/05/obesidad-anorexia.jpg"/>
          <p:cNvPicPr>
            <a:picLocks noChangeAspect="1" noChangeArrowheads="1"/>
          </p:cNvPicPr>
          <p:nvPr/>
        </p:nvPicPr>
        <p:blipFill>
          <a:blip r:embed="rId2" cstate="print"/>
          <a:srcRect/>
          <a:stretch>
            <a:fillRect/>
          </a:stretch>
        </p:blipFill>
        <p:spPr bwMode="auto">
          <a:xfrm>
            <a:off x="1691680" y="1700808"/>
            <a:ext cx="3150095" cy="2100065"/>
          </a:xfrm>
          <a:prstGeom prst="rect">
            <a:avLst/>
          </a:prstGeom>
          <a:noFill/>
        </p:spPr>
      </p:pic>
      <p:pic>
        <p:nvPicPr>
          <p:cNvPr id="2052" name="Picture 4" descr="http://t2.gstatic.com/images?q=tbn:ANd9GcRzECY_VZt7IEOf-_qagppNDCveKjunrChWcklZdYONE6uMQDwVR5s1B96y5w"/>
          <p:cNvPicPr>
            <a:picLocks noChangeAspect="1" noChangeArrowheads="1"/>
          </p:cNvPicPr>
          <p:nvPr/>
        </p:nvPicPr>
        <p:blipFill>
          <a:blip r:embed="rId3" cstate="print"/>
          <a:srcRect/>
          <a:stretch>
            <a:fillRect/>
          </a:stretch>
        </p:blipFill>
        <p:spPr bwMode="auto">
          <a:xfrm>
            <a:off x="4932039" y="1484784"/>
            <a:ext cx="3079489" cy="2160240"/>
          </a:xfrm>
          <a:prstGeom prst="rect">
            <a:avLst/>
          </a:prstGeom>
          <a:noFill/>
        </p:spPr>
      </p:pic>
      <p:pic>
        <p:nvPicPr>
          <p:cNvPr id="2054" name="Picture 6" descr="http://fernanda-familiar.com/wp-content/uploads/stories/secciones/2011/2011-12-25/nueva_chamba_FOTO%201.2.jpg"/>
          <p:cNvPicPr>
            <a:picLocks noChangeAspect="1" noChangeArrowheads="1"/>
          </p:cNvPicPr>
          <p:nvPr/>
        </p:nvPicPr>
        <p:blipFill>
          <a:blip r:embed="rId4" cstate="print"/>
          <a:srcRect/>
          <a:stretch>
            <a:fillRect/>
          </a:stretch>
        </p:blipFill>
        <p:spPr bwMode="auto">
          <a:xfrm>
            <a:off x="4932040" y="4005064"/>
            <a:ext cx="3240360" cy="2376264"/>
          </a:xfrm>
          <a:prstGeom prst="rect">
            <a:avLst/>
          </a:prstGeom>
          <a:noFill/>
        </p:spPr>
      </p:pic>
      <p:sp>
        <p:nvSpPr>
          <p:cNvPr id="6" name="5 Rectángulo"/>
          <p:cNvSpPr/>
          <p:nvPr/>
        </p:nvSpPr>
        <p:spPr>
          <a:xfrm>
            <a:off x="467544" y="4509120"/>
            <a:ext cx="3744416" cy="1477328"/>
          </a:xfrm>
          <a:prstGeom prst="rect">
            <a:avLst/>
          </a:prstGeom>
        </p:spPr>
        <p:txBody>
          <a:bodyPr wrap="square">
            <a:spAutoFit/>
          </a:bodyPr>
          <a:lstStyle/>
          <a:p>
            <a:r>
              <a:rPr lang="es-CL" dirty="0" smtClean="0"/>
              <a:t>este tipo de discriminación puede adoptar diferentes formas como por ejemplo burlas por problemas de obesidad, no aceptación en trabajos por como viste entre otros.</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368151"/>
          </a:xfrm>
        </p:spPr>
        <p:txBody>
          <a:bodyPr>
            <a:normAutofit fontScale="90000"/>
          </a:bodyPr>
          <a:lstStyle/>
          <a:p>
            <a:pPr algn="l"/>
            <a:r>
              <a:rPr lang="es-CL" dirty="0" smtClean="0">
                <a:latin typeface="Forte" pitchFamily="66" charset="0"/>
              </a:rPr>
              <a:t>Discriminación por enfermedades venéreas: </a:t>
            </a:r>
            <a:endParaRPr lang="es-CL" dirty="0">
              <a:latin typeface="Forte" pitchFamily="66" charset="0"/>
            </a:endParaRPr>
          </a:p>
        </p:txBody>
      </p:sp>
      <p:pic>
        <p:nvPicPr>
          <p:cNvPr id="1026" name="Picture 2" descr="http://www.mujerestransformandoelmundo.org/mtm/img/vih2.jpg"/>
          <p:cNvPicPr>
            <a:picLocks noChangeAspect="1" noChangeArrowheads="1"/>
          </p:cNvPicPr>
          <p:nvPr/>
        </p:nvPicPr>
        <p:blipFill>
          <a:blip r:embed="rId2" cstate="print"/>
          <a:srcRect/>
          <a:stretch>
            <a:fillRect/>
          </a:stretch>
        </p:blipFill>
        <p:spPr bwMode="auto">
          <a:xfrm rot="21162334">
            <a:off x="4105947" y="1736060"/>
            <a:ext cx="4157737" cy="3132162"/>
          </a:xfrm>
          <a:prstGeom prst="rect">
            <a:avLst/>
          </a:prstGeom>
          <a:noFill/>
        </p:spPr>
      </p:pic>
      <p:sp>
        <p:nvSpPr>
          <p:cNvPr id="4" name="3 Rectángulo"/>
          <p:cNvSpPr/>
          <p:nvPr/>
        </p:nvSpPr>
        <p:spPr>
          <a:xfrm>
            <a:off x="323528" y="1988840"/>
            <a:ext cx="3528392" cy="3970318"/>
          </a:xfrm>
          <a:prstGeom prst="rect">
            <a:avLst/>
          </a:prstGeom>
        </p:spPr>
        <p:txBody>
          <a:bodyPr wrap="square">
            <a:spAutoFit/>
          </a:bodyPr>
          <a:lstStyle/>
          <a:p>
            <a:r>
              <a:rPr lang="es-CL" dirty="0" smtClean="0"/>
              <a:t>Este tipo de discriminación puede adoptar distintas formas, desde la segregación y</a:t>
            </a:r>
          </a:p>
          <a:p>
            <a:endParaRPr lang="es-CL" dirty="0" smtClean="0"/>
          </a:p>
          <a:p>
            <a:r>
              <a:rPr lang="es-CL" dirty="0" smtClean="0"/>
              <a:t>molestias de los compañeros de trabajo, así como el descenso de categoría profesional o imposición de pruebas obligatorias a trabajadores de grupos vulnerables</a:t>
            </a:r>
          </a:p>
          <a:p>
            <a:endParaRPr lang="es-CL" dirty="0" smtClean="0"/>
          </a:p>
          <a:p>
            <a:r>
              <a:rPr lang="es-CL" dirty="0" smtClean="0"/>
              <a:t>y puede llegar hasta el despido injustificado negándole también de este modo indemnizaciones o seguros de salud obligatorios</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224135"/>
          </a:xfrm>
        </p:spPr>
        <p:txBody>
          <a:bodyPr/>
          <a:lstStyle/>
          <a:p>
            <a:pPr algn="l"/>
            <a:r>
              <a:rPr lang="es-CL" dirty="0" smtClean="0"/>
              <a:t> </a:t>
            </a:r>
            <a:r>
              <a:rPr lang="es-CL" dirty="0" smtClean="0">
                <a:latin typeface="Forte" pitchFamily="66" charset="0"/>
              </a:rPr>
              <a:t>Discriminación por edad:</a:t>
            </a:r>
            <a:endParaRPr lang="es-CL" dirty="0">
              <a:latin typeface="Forte" pitchFamily="66" charset="0"/>
            </a:endParaRPr>
          </a:p>
        </p:txBody>
      </p:sp>
      <p:pic>
        <p:nvPicPr>
          <p:cNvPr id="11266" name="Picture 2" descr="http://www.femenino.info/wp-content/uploads/trabajadores-mayores.jpg"/>
          <p:cNvPicPr>
            <a:picLocks noChangeAspect="1" noChangeArrowheads="1"/>
          </p:cNvPicPr>
          <p:nvPr/>
        </p:nvPicPr>
        <p:blipFill>
          <a:blip r:embed="rId3" cstate="print"/>
          <a:srcRect/>
          <a:stretch>
            <a:fillRect/>
          </a:stretch>
        </p:blipFill>
        <p:spPr bwMode="auto">
          <a:xfrm rot="21158695">
            <a:off x="451612" y="1899620"/>
            <a:ext cx="3248025" cy="2209801"/>
          </a:xfrm>
          <a:prstGeom prst="rect">
            <a:avLst/>
          </a:prstGeom>
          <a:noFill/>
        </p:spPr>
      </p:pic>
      <p:pic>
        <p:nvPicPr>
          <p:cNvPr id="11268" name="Picture 4" descr="http://www.altonivel.com.mx/assets/images/Consultoria/Recursos_Humanos/age_discrimantion.jpg"/>
          <p:cNvPicPr>
            <a:picLocks noChangeAspect="1" noChangeArrowheads="1"/>
          </p:cNvPicPr>
          <p:nvPr/>
        </p:nvPicPr>
        <p:blipFill>
          <a:blip r:embed="rId4" cstate="print"/>
          <a:srcRect/>
          <a:stretch>
            <a:fillRect/>
          </a:stretch>
        </p:blipFill>
        <p:spPr bwMode="auto">
          <a:xfrm rot="655132">
            <a:off x="5192965" y="2544853"/>
            <a:ext cx="3048000" cy="2286001"/>
          </a:xfrm>
          <a:prstGeom prst="rect">
            <a:avLst/>
          </a:prstGeom>
          <a:noFill/>
        </p:spPr>
      </p:pic>
      <p:sp>
        <p:nvSpPr>
          <p:cNvPr id="5" name="4 Rectángulo"/>
          <p:cNvSpPr/>
          <p:nvPr/>
        </p:nvSpPr>
        <p:spPr>
          <a:xfrm>
            <a:off x="553677" y="4509120"/>
            <a:ext cx="3932645" cy="2308324"/>
          </a:xfrm>
          <a:prstGeom prst="rect">
            <a:avLst/>
          </a:prstGeom>
        </p:spPr>
        <p:txBody>
          <a:bodyPr wrap="square">
            <a:spAutoFit/>
          </a:bodyPr>
          <a:lstStyle/>
          <a:p>
            <a:r>
              <a:rPr lang="es-CL" dirty="0" smtClean="0"/>
              <a:t>Esta forma de discriminación afecta al grupo que busca trabajo, pues se imponen</a:t>
            </a:r>
          </a:p>
          <a:p>
            <a:endParaRPr lang="es-CL" dirty="0" smtClean="0"/>
          </a:p>
          <a:p>
            <a:r>
              <a:rPr lang="es-CL" dirty="0" smtClean="0"/>
              <a:t>límites de edad para la contratación o bien se alega una falta de tiempo para alcanzar el desarrollo optimo dentro de la empresa o un exceso de experiencia.</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656183"/>
          </a:xfrm>
        </p:spPr>
        <p:txBody>
          <a:bodyPr/>
          <a:lstStyle/>
          <a:p>
            <a:pPr algn="l"/>
            <a:r>
              <a:rPr lang="es-CL" dirty="0" smtClean="0">
                <a:latin typeface="Forte" pitchFamily="66" charset="0"/>
              </a:rPr>
              <a:t>Discriminación por discapacidad</a:t>
            </a:r>
            <a:r>
              <a:rPr lang="es-CL" dirty="0" smtClean="0"/>
              <a:t>:</a:t>
            </a:r>
            <a:endParaRPr lang="es-CL" dirty="0"/>
          </a:p>
        </p:txBody>
      </p:sp>
      <p:pic>
        <p:nvPicPr>
          <p:cNvPr id="10242" name="Picture 2" descr="http://4.bp.blogspot.com/_o1U0ifsPNuo/TQae_Jd-zyI/AAAAAAAAAAw/2_Wit3h5YDQ/s1600/accesibilidad_de_personas_con_discapacidad.jpg"/>
          <p:cNvPicPr>
            <a:picLocks noChangeAspect="1" noChangeArrowheads="1"/>
          </p:cNvPicPr>
          <p:nvPr/>
        </p:nvPicPr>
        <p:blipFill>
          <a:blip r:embed="rId2" cstate="print"/>
          <a:srcRect/>
          <a:stretch>
            <a:fillRect/>
          </a:stretch>
        </p:blipFill>
        <p:spPr bwMode="auto">
          <a:xfrm>
            <a:off x="5652120" y="836712"/>
            <a:ext cx="2381250" cy="2667000"/>
          </a:xfrm>
          <a:prstGeom prst="rect">
            <a:avLst/>
          </a:prstGeom>
          <a:noFill/>
        </p:spPr>
      </p:pic>
      <p:pic>
        <p:nvPicPr>
          <p:cNvPr id="10244" name="Picture 4" descr="https://fbcdn-sphotos-a.akamaihd.net/hphotos-ak-ash4/294460_284429228252958_100000576495991_1093822_283622134_n.jpg"/>
          <p:cNvPicPr>
            <a:picLocks noChangeAspect="1" noChangeArrowheads="1"/>
          </p:cNvPicPr>
          <p:nvPr/>
        </p:nvPicPr>
        <p:blipFill>
          <a:blip r:embed="rId3" cstate="print"/>
          <a:srcRect/>
          <a:stretch>
            <a:fillRect/>
          </a:stretch>
        </p:blipFill>
        <p:spPr bwMode="auto">
          <a:xfrm>
            <a:off x="395536" y="2492896"/>
            <a:ext cx="3810000" cy="2857500"/>
          </a:xfrm>
          <a:prstGeom prst="rect">
            <a:avLst/>
          </a:prstGeom>
          <a:noFill/>
        </p:spPr>
      </p:pic>
      <p:sp>
        <p:nvSpPr>
          <p:cNvPr id="5" name="4 Rectángulo"/>
          <p:cNvSpPr/>
          <p:nvPr/>
        </p:nvSpPr>
        <p:spPr>
          <a:xfrm>
            <a:off x="4644008" y="3645024"/>
            <a:ext cx="3888432" cy="3139321"/>
          </a:xfrm>
          <a:prstGeom prst="rect">
            <a:avLst/>
          </a:prstGeom>
        </p:spPr>
        <p:txBody>
          <a:bodyPr wrap="square">
            <a:spAutoFit/>
          </a:bodyPr>
          <a:lstStyle/>
          <a:p>
            <a:r>
              <a:rPr lang="es-CL" dirty="0" smtClean="0"/>
              <a:t>La forma de discriminación más común consiste en la falta de oportunidades para</a:t>
            </a:r>
          </a:p>
          <a:p>
            <a:endParaRPr lang="es-CL" dirty="0" smtClean="0"/>
          </a:p>
          <a:p>
            <a:r>
              <a:rPr lang="es-CL" dirty="0" smtClean="0"/>
              <a:t>encontrar un empleo, lo que produce que los discapacitados encuentren trabajos de</a:t>
            </a:r>
          </a:p>
          <a:p>
            <a:endParaRPr lang="es-CL" dirty="0" smtClean="0"/>
          </a:p>
          <a:p>
            <a:r>
              <a:rPr lang="es-CL" dirty="0" smtClean="0"/>
              <a:t>baja remuneración o simplemente vivan extensos periodos de tiempo desempleados.</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
            <a:ext cx="7772400" cy="1268759"/>
          </a:xfrm>
        </p:spPr>
        <p:txBody>
          <a:bodyPr/>
          <a:lstStyle/>
          <a:p>
            <a:pPr algn="l"/>
            <a:r>
              <a:rPr lang="es-CL" dirty="0" smtClean="0">
                <a:latin typeface="Forte" pitchFamily="66" charset="0"/>
              </a:rPr>
              <a:t>Discriminación por sexo:</a:t>
            </a:r>
            <a:endParaRPr lang="es-CL" dirty="0">
              <a:latin typeface="Forte" pitchFamily="66" charset="0"/>
            </a:endParaRPr>
          </a:p>
        </p:txBody>
      </p:sp>
      <p:pic>
        <p:nvPicPr>
          <p:cNvPr id="9220" name="Picture 4" descr="http://3.bp.blogspot.com/_RY59EEHAsGM/TB6ZrdSt9HI/AAAAAAAAAA4/fxm0V6XibEY/s1600/mujerhombre.jpg"/>
          <p:cNvPicPr>
            <a:picLocks noChangeAspect="1" noChangeArrowheads="1"/>
          </p:cNvPicPr>
          <p:nvPr/>
        </p:nvPicPr>
        <p:blipFill>
          <a:blip r:embed="rId2" cstate="print"/>
          <a:srcRect/>
          <a:stretch>
            <a:fillRect/>
          </a:stretch>
        </p:blipFill>
        <p:spPr bwMode="auto">
          <a:xfrm rot="21051090">
            <a:off x="445565" y="1832903"/>
            <a:ext cx="3692135" cy="2736304"/>
          </a:xfrm>
          <a:prstGeom prst="rect">
            <a:avLst/>
          </a:prstGeom>
          <a:noFill/>
        </p:spPr>
      </p:pic>
      <p:pic>
        <p:nvPicPr>
          <p:cNvPr id="9222" name="Picture 6" descr="http://listas.rpp.com.pe/system/items/000/018/730/medium/hombre-y-mujer1.jpg?1283019916"/>
          <p:cNvPicPr>
            <a:picLocks noChangeAspect="1" noChangeArrowheads="1"/>
          </p:cNvPicPr>
          <p:nvPr/>
        </p:nvPicPr>
        <p:blipFill>
          <a:blip r:embed="rId3" cstate="print"/>
          <a:srcRect/>
          <a:stretch>
            <a:fillRect/>
          </a:stretch>
        </p:blipFill>
        <p:spPr bwMode="auto">
          <a:xfrm rot="226207">
            <a:off x="5316982" y="1581694"/>
            <a:ext cx="3048000" cy="3048001"/>
          </a:xfrm>
          <a:prstGeom prst="rect">
            <a:avLst/>
          </a:prstGeom>
          <a:noFill/>
        </p:spPr>
      </p:pic>
      <p:sp>
        <p:nvSpPr>
          <p:cNvPr id="5" name="4 Rectángulo"/>
          <p:cNvSpPr/>
          <p:nvPr/>
        </p:nvSpPr>
        <p:spPr>
          <a:xfrm>
            <a:off x="1043608" y="4437111"/>
            <a:ext cx="5814392" cy="2308324"/>
          </a:xfrm>
          <a:prstGeom prst="rect">
            <a:avLst/>
          </a:prstGeom>
        </p:spPr>
        <p:txBody>
          <a:bodyPr wrap="square">
            <a:spAutoFit/>
          </a:bodyPr>
          <a:lstStyle/>
          <a:p>
            <a:r>
              <a:rPr lang="es-CL" dirty="0" smtClean="0"/>
              <a:t>Es la forma más común de discriminación y las mujeres el grupo más </a:t>
            </a:r>
            <a:r>
              <a:rPr lang="es-CL" dirty="0" err="1" smtClean="0"/>
              <a:t>afectado,aun</a:t>
            </a:r>
            <a:r>
              <a:rPr lang="es-CL" dirty="0" smtClean="0"/>
              <a:t> cuando se disminuye la brecha entre hombres y mujeres que trabajan en el mundo, la brecha salarial entre estos dos grupos esta lejos de disminuir en forma considerable, además de que entre dos personas de distinto genero igualmente capacitadas es probable que la mujer obtenga un trabajo de menor jerarquía o peor remunerado.</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5"/>
            <a:ext cx="7772400" cy="1440159"/>
          </a:xfrm>
        </p:spPr>
        <p:txBody>
          <a:bodyPr/>
          <a:lstStyle/>
          <a:p>
            <a:pPr algn="l"/>
            <a:r>
              <a:rPr lang="es-CL" dirty="0" smtClean="0">
                <a:latin typeface="Forte" pitchFamily="66" charset="0"/>
              </a:rPr>
              <a:t>Discriminación ideológicas</a:t>
            </a:r>
            <a:r>
              <a:rPr lang="es-CL" dirty="0" smtClean="0"/>
              <a:t>:</a:t>
            </a:r>
            <a:endParaRPr lang="es-CL" dirty="0"/>
          </a:p>
        </p:txBody>
      </p:sp>
      <p:pic>
        <p:nvPicPr>
          <p:cNvPr id="9218" name="Picture 2" descr="http://coyunturaeconomica.com/files/coyuntura/ideologia-politica.jpg"/>
          <p:cNvPicPr>
            <a:picLocks noChangeAspect="1" noChangeArrowheads="1"/>
          </p:cNvPicPr>
          <p:nvPr/>
        </p:nvPicPr>
        <p:blipFill>
          <a:blip r:embed="rId2" cstate="print"/>
          <a:srcRect/>
          <a:stretch>
            <a:fillRect/>
          </a:stretch>
        </p:blipFill>
        <p:spPr bwMode="auto">
          <a:xfrm>
            <a:off x="755576" y="3068960"/>
            <a:ext cx="3996444" cy="2664296"/>
          </a:xfrm>
          <a:prstGeom prst="rect">
            <a:avLst/>
          </a:prstGeom>
          <a:noFill/>
        </p:spPr>
      </p:pic>
      <p:pic>
        <p:nvPicPr>
          <p:cNvPr id="9220" name="Picture 4" descr="http://movimientouta.files.wordpress.com/2011/06/maaarcha-2-e1285182798473.jpg"/>
          <p:cNvPicPr>
            <a:picLocks noChangeAspect="1" noChangeArrowheads="1"/>
          </p:cNvPicPr>
          <p:nvPr/>
        </p:nvPicPr>
        <p:blipFill>
          <a:blip r:embed="rId3" cstate="print"/>
          <a:srcRect/>
          <a:stretch>
            <a:fillRect/>
          </a:stretch>
        </p:blipFill>
        <p:spPr bwMode="auto">
          <a:xfrm>
            <a:off x="4067944" y="1916832"/>
            <a:ext cx="4198426" cy="2808312"/>
          </a:xfrm>
          <a:prstGeom prst="rect">
            <a:avLst/>
          </a:prstGeom>
          <a:noFill/>
        </p:spPr>
      </p:pic>
      <p:sp>
        <p:nvSpPr>
          <p:cNvPr id="5" name="4 Rectángulo"/>
          <p:cNvSpPr/>
          <p:nvPr/>
        </p:nvSpPr>
        <p:spPr>
          <a:xfrm>
            <a:off x="2286000" y="5805264"/>
            <a:ext cx="5598368" cy="923330"/>
          </a:xfrm>
          <a:prstGeom prst="rect">
            <a:avLst/>
          </a:prstGeom>
        </p:spPr>
        <p:txBody>
          <a:bodyPr wrap="square">
            <a:spAutoFit/>
          </a:bodyPr>
          <a:lstStyle/>
          <a:p>
            <a:r>
              <a:rPr lang="es-CL" dirty="0" smtClean="0"/>
              <a:t>la forma de discriminación mas común consiste en la falta de tolerancia hacia las opiniones del resto como por ejemplo ideas políticas.</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772400" cy="1296143"/>
          </a:xfrm>
        </p:spPr>
        <p:txBody>
          <a:bodyPr>
            <a:normAutofit fontScale="90000"/>
          </a:bodyPr>
          <a:lstStyle/>
          <a:p>
            <a:pPr algn="l"/>
            <a:r>
              <a:rPr lang="es-CL" dirty="0" smtClean="0">
                <a:latin typeface="Forte" pitchFamily="66" charset="0"/>
              </a:rPr>
              <a:t>Discriminación por nacionalidad:</a:t>
            </a:r>
            <a:endParaRPr lang="es-CL" dirty="0">
              <a:latin typeface="Forte" pitchFamily="66" charset="0"/>
            </a:endParaRPr>
          </a:p>
        </p:txBody>
      </p:sp>
      <p:pic>
        <p:nvPicPr>
          <p:cNvPr id="8194" name="Picture 2" descr="http://www.fundacionluisvives.org/upload/27/65/diversidad_200x140.gif"/>
          <p:cNvPicPr>
            <a:picLocks noChangeAspect="1" noChangeArrowheads="1"/>
          </p:cNvPicPr>
          <p:nvPr/>
        </p:nvPicPr>
        <p:blipFill>
          <a:blip r:embed="rId2" cstate="print"/>
          <a:srcRect/>
          <a:stretch>
            <a:fillRect/>
          </a:stretch>
        </p:blipFill>
        <p:spPr bwMode="auto">
          <a:xfrm>
            <a:off x="539552" y="1916832"/>
            <a:ext cx="2088232" cy="2214793"/>
          </a:xfrm>
          <a:prstGeom prst="rect">
            <a:avLst/>
          </a:prstGeom>
          <a:noFill/>
        </p:spPr>
      </p:pic>
      <p:pic>
        <p:nvPicPr>
          <p:cNvPr id="8196" name="Picture 4" descr="prejuicios coaching"/>
          <p:cNvPicPr>
            <a:picLocks noChangeAspect="1" noChangeArrowheads="1"/>
          </p:cNvPicPr>
          <p:nvPr/>
        </p:nvPicPr>
        <p:blipFill>
          <a:blip r:embed="rId3" cstate="print"/>
          <a:srcRect/>
          <a:stretch>
            <a:fillRect/>
          </a:stretch>
        </p:blipFill>
        <p:spPr bwMode="auto">
          <a:xfrm>
            <a:off x="4355976" y="1916832"/>
            <a:ext cx="3360372" cy="2520280"/>
          </a:xfrm>
          <a:prstGeom prst="rect">
            <a:avLst/>
          </a:prstGeom>
          <a:noFill/>
        </p:spPr>
      </p:pic>
      <p:pic>
        <p:nvPicPr>
          <p:cNvPr id="8198" name="Picture 6" descr="http://www.stopdiscriminacion.org/_borders/nacion_ideologia101x98.gif"/>
          <p:cNvPicPr>
            <a:picLocks noChangeAspect="1" noChangeArrowheads="1"/>
          </p:cNvPicPr>
          <p:nvPr/>
        </p:nvPicPr>
        <p:blipFill>
          <a:blip r:embed="rId4" cstate="print"/>
          <a:srcRect/>
          <a:stretch>
            <a:fillRect/>
          </a:stretch>
        </p:blipFill>
        <p:spPr bwMode="auto">
          <a:xfrm>
            <a:off x="2555776" y="4941168"/>
            <a:ext cx="1704148" cy="1653530"/>
          </a:xfrm>
          <a:prstGeom prst="rect">
            <a:avLst/>
          </a:prstGeom>
          <a:noFill/>
        </p:spPr>
      </p:pic>
      <p:sp>
        <p:nvSpPr>
          <p:cNvPr id="6" name="5 Rectángulo"/>
          <p:cNvSpPr/>
          <p:nvPr/>
        </p:nvSpPr>
        <p:spPr>
          <a:xfrm>
            <a:off x="4788024" y="5085184"/>
            <a:ext cx="4355976" cy="1200329"/>
          </a:xfrm>
          <a:prstGeom prst="rect">
            <a:avLst/>
          </a:prstGeom>
        </p:spPr>
        <p:txBody>
          <a:bodyPr wrap="square">
            <a:spAutoFit/>
          </a:bodyPr>
          <a:lstStyle/>
          <a:p>
            <a:r>
              <a:rPr lang="es-CL" dirty="0" smtClean="0"/>
              <a:t>La discriminación por origen nacional significa tratar a alguien de manera menos favorable porque él o ella provienen de un lugar en particular,</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5"/>
            <a:ext cx="7772400" cy="1512167"/>
          </a:xfrm>
        </p:spPr>
        <p:txBody>
          <a:bodyPr/>
          <a:lstStyle/>
          <a:p>
            <a:pPr algn="l"/>
            <a:r>
              <a:rPr lang="es-CL" dirty="0" smtClean="0">
                <a:latin typeface="Forte" pitchFamily="66" charset="0"/>
              </a:rPr>
              <a:t>Discriminación por color de piel</a:t>
            </a:r>
            <a:r>
              <a:rPr lang="es-CL" dirty="0" smtClean="0"/>
              <a:t>: </a:t>
            </a:r>
            <a:endParaRPr lang="es-CL" dirty="0"/>
          </a:p>
        </p:txBody>
      </p:sp>
      <p:pic>
        <p:nvPicPr>
          <p:cNvPr id="7170" name="Picture 2" descr="http://3.bp.blogspot.com/_l-DtRDORVDk/TKQAqn0dSfI/AAAAAAAAABQ/7Xan8hQvC-c/s1600/discriminacion.jpg"/>
          <p:cNvPicPr>
            <a:picLocks noChangeAspect="1" noChangeArrowheads="1"/>
          </p:cNvPicPr>
          <p:nvPr/>
        </p:nvPicPr>
        <p:blipFill>
          <a:blip r:embed="rId2" cstate="print"/>
          <a:srcRect/>
          <a:stretch>
            <a:fillRect/>
          </a:stretch>
        </p:blipFill>
        <p:spPr bwMode="auto">
          <a:xfrm rot="21123235">
            <a:off x="621117" y="2086408"/>
            <a:ext cx="3667125" cy="2476501"/>
          </a:xfrm>
          <a:prstGeom prst="rect">
            <a:avLst/>
          </a:prstGeom>
          <a:noFill/>
        </p:spPr>
      </p:pic>
      <p:pic>
        <p:nvPicPr>
          <p:cNvPr id="7172" name="Picture 4" descr="http://1.bp.blogspot.com/_ltZi7TXhcVQ/TDvclHhblHI/AAAAAAAAAC4/V9LRBkZZlCs/s1600/colores-de-piel.jpg"/>
          <p:cNvPicPr>
            <a:picLocks noChangeAspect="1" noChangeArrowheads="1"/>
          </p:cNvPicPr>
          <p:nvPr/>
        </p:nvPicPr>
        <p:blipFill>
          <a:blip r:embed="rId3" cstate="print"/>
          <a:srcRect/>
          <a:stretch>
            <a:fillRect/>
          </a:stretch>
        </p:blipFill>
        <p:spPr bwMode="auto">
          <a:xfrm>
            <a:off x="5076056" y="2276872"/>
            <a:ext cx="3354409" cy="2592288"/>
          </a:xfrm>
          <a:prstGeom prst="rect">
            <a:avLst/>
          </a:prstGeom>
          <a:noFill/>
        </p:spPr>
      </p:pic>
      <p:sp>
        <p:nvSpPr>
          <p:cNvPr id="5" name="4 Rectángulo"/>
          <p:cNvSpPr/>
          <p:nvPr/>
        </p:nvSpPr>
        <p:spPr>
          <a:xfrm>
            <a:off x="2286000" y="5229200"/>
            <a:ext cx="4572000" cy="1200329"/>
          </a:xfrm>
          <a:prstGeom prst="rect">
            <a:avLst/>
          </a:prstGeom>
        </p:spPr>
        <p:txBody>
          <a:bodyPr wrap="square">
            <a:spAutoFit/>
          </a:bodyPr>
          <a:lstStyle/>
          <a:p>
            <a:r>
              <a:rPr lang="es-CL" dirty="0" smtClean="0"/>
              <a:t>la forma de discriminación mas común consiste en las burlas o prejuicios hacia personas con un color de piel mas oscura. y pensando que por esta </a:t>
            </a:r>
            <a:r>
              <a:rPr lang="es-CL" dirty="0" err="1" smtClean="0"/>
              <a:t>razon</a:t>
            </a:r>
            <a:r>
              <a:rPr lang="es-CL" dirty="0" smtClean="0"/>
              <a:t> pueden ser un ladrón </a:t>
            </a:r>
            <a:r>
              <a:rPr lang="es-CL" dirty="0" err="1" smtClean="0"/>
              <a:t>etc</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772400" cy="1080119"/>
          </a:xfrm>
        </p:spPr>
        <p:txBody>
          <a:bodyPr/>
          <a:lstStyle/>
          <a:p>
            <a:pPr algn="l"/>
            <a:r>
              <a:rPr lang="es-CL" dirty="0" smtClean="0">
                <a:latin typeface="Forte" pitchFamily="66" charset="0"/>
              </a:rPr>
              <a:t>Discriminación por religión</a:t>
            </a:r>
            <a:r>
              <a:rPr lang="es-CL" dirty="0" smtClean="0"/>
              <a:t>:</a:t>
            </a:r>
            <a:endParaRPr lang="es-CL" dirty="0"/>
          </a:p>
        </p:txBody>
      </p:sp>
      <p:pic>
        <p:nvPicPr>
          <p:cNvPr id="5122" name="Picture 2" descr="http://listas.rpp.com.pe/system/items/000/018/727/medium/World_Religion.gif?1283019912"/>
          <p:cNvPicPr>
            <a:picLocks noChangeAspect="1" noChangeArrowheads="1"/>
          </p:cNvPicPr>
          <p:nvPr/>
        </p:nvPicPr>
        <p:blipFill>
          <a:blip r:embed="rId2" cstate="print"/>
          <a:srcRect/>
          <a:stretch>
            <a:fillRect/>
          </a:stretch>
        </p:blipFill>
        <p:spPr bwMode="auto">
          <a:xfrm rot="21222991">
            <a:off x="145335" y="1700438"/>
            <a:ext cx="2779059" cy="2808312"/>
          </a:xfrm>
          <a:prstGeom prst="rect">
            <a:avLst/>
          </a:prstGeom>
          <a:noFill/>
        </p:spPr>
      </p:pic>
      <p:pic>
        <p:nvPicPr>
          <p:cNvPr id="6146" name="Picture 2" descr="http://4.bp.blogspot.com/-3Nkr-Z8MXh0/Tbh1zvSB7BI/AAAAAAAAACU/tEMSnXhGFao/s1600/Religiones+mexico.jpg"/>
          <p:cNvPicPr>
            <a:picLocks noChangeAspect="1" noChangeArrowheads="1"/>
          </p:cNvPicPr>
          <p:nvPr/>
        </p:nvPicPr>
        <p:blipFill>
          <a:blip r:embed="rId3" cstate="print"/>
          <a:srcRect/>
          <a:stretch>
            <a:fillRect/>
          </a:stretch>
        </p:blipFill>
        <p:spPr bwMode="auto">
          <a:xfrm>
            <a:off x="4355976" y="1772816"/>
            <a:ext cx="3371850" cy="3371851"/>
          </a:xfrm>
          <a:prstGeom prst="rect">
            <a:avLst/>
          </a:prstGeom>
          <a:noFill/>
        </p:spPr>
      </p:pic>
      <p:sp>
        <p:nvSpPr>
          <p:cNvPr id="5" name="4 Rectángulo"/>
          <p:cNvSpPr/>
          <p:nvPr/>
        </p:nvSpPr>
        <p:spPr>
          <a:xfrm>
            <a:off x="539552" y="5301208"/>
            <a:ext cx="6318448" cy="1477328"/>
          </a:xfrm>
          <a:prstGeom prst="rect">
            <a:avLst/>
          </a:prstGeom>
        </p:spPr>
        <p:txBody>
          <a:bodyPr wrap="square">
            <a:spAutoFit/>
          </a:bodyPr>
          <a:lstStyle/>
          <a:p>
            <a:r>
              <a:rPr lang="es-CL" dirty="0" smtClean="0"/>
              <a:t>Las principales formas de discriminación religiosa tienen que ver con conductas</a:t>
            </a:r>
          </a:p>
          <a:p>
            <a:endParaRPr lang="es-CL" dirty="0" smtClean="0"/>
          </a:p>
          <a:p>
            <a:r>
              <a:rPr lang="es-CL" dirty="0" smtClean="0"/>
              <a:t>ofensivas al interior de la empresa, faltas de respeto a costumbres religiosas,</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649"/>
            <a:ext cx="7846640" cy="1296144"/>
          </a:xfrm>
        </p:spPr>
        <p:txBody>
          <a:bodyPr/>
          <a:lstStyle/>
          <a:p>
            <a:pPr algn="l"/>
            <a:r>
              <a:rPr lang="es-CL" dirty="0" smtClean="0">
                <a:latin typeface="Forte" pitchFamily="66" charset="0"/>
              </a:rPr>
              <a:t>Discriminación por raza:</a:t>
            </a:r>
            <a:endParaRPr lang="es-CL" dirty="0">
              <a:latin typeface="Forte" pitchFamily="66" charset="0"/>
            </a:endParaRPr>
          </a:p>
        </p:txBody>
      </p:sp>
      <p:pic>
        <p:nvPicPr>
          <p:cNvPr id="5122" name="Picture 2" descr="http://3.bp.blogspot.com/_2D7CwX6Zyv4/TAc5d2Bq05I/AAAAAAAAACA/f4ssiY_UjEI/s1600/11.jpg"/>
          <p:cNvPicPr>
            <a:picLocks noChangeAspect="1" noChangeArrowheads="1"/>
          </p:cNvPicPr>
          <p:nvPr/>
        </p:nvPicPr>
        <p:blipFill>
          <a:blip r:embed="rId2" cstate="print"/>
          <a:srcRect/>
          <a:stretch>
            <a:fillRect/>
          </a:stretch>
        </p:blipFill>
        <p:spPr bwMode="auto">
          <a:xfrm>
            <a:off x="3491880" y="1844824"/>
            <a:ext cx="5478043" cy="4536504"/>
          </a:xfrm>
          <a:prstGeom prst="rect">
            <a:avLst/>
          </a:prstGeom>
          <a:noFill/>
        </p:spPr>
      </p:pic>
      <p:sp>
        <p:nvSpPr>
          <p:cNvPr id="4" name="3 Rectángulo"/>
          <p:cNvSpPr/>
          <p:nvPr/>
        </p:nvSpPr>
        <p:spPr>
          <a:xfrm>
            <a:off x="179512" y="1196752"/>
            <a:ext cx="3168352" cy="5355312"/>
          </a:xfrm>
          <a:prstGeom prst="rect">
            <a:avLst/>
          </a:prstGeom>
        </p:spPr>
        <p:txBody>
          <a:bodyPr wrap="square">
            <a:spAutoFit/>
          </a:bodyPr>
          <a:lstStyle/>
          <a:p>
            <a:r>
              <a:rPr lang="es-CL" dirty="0" smtClean="0"/>
              <a:t>Esta forma de discriminación afecta los emigrantes, minorías étnicas y a la población</a:t>
            </a:r>
          </a:p>
          <a:p>
            <a:endParaRPr lang="es-CL" dirty="0" smtClean="0"/>
          </a:p>
          <a:p>
            <a:r>
              <a:rPr lang="es-CL" dirty="0" smtClean="0"/>
              <a:t>indígena y tribales y otros grupos vulnerables. Al aumentar el ritmo de migración entre países se ha variado la composición cultural y racial dentro de los mismos, lo que produce nuevas formas de discriminación racial contra trabajadores emigrantes y</a:t>
            </a:r>
          </a:p>
          <a:p>
            <a:endParaRPr lang="es-CL" dirty="0" smtClean="0"/>
          </a:p>
          <a:p>
            <a:r>
              <a:rPr lang="es-CL" dirty="0" smtClean="0"/>
              <a:t>alcanza hasta la segunda o tercera generación de hijos de estos, que ya siendo ciudadanos del mismo país igualmente se ven afectados.</a:t>
            </a:r>
            <a:endParaRPr lang="es-C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576</Words>
  <Application>Microsoft Office PowerPoint</Application>
  <PresentationFormat>Presentación en pantalla (4:3)</PresentationFormat>
  <Paragraphs>42</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Angsana New</vt:lpstr>
      <vt:lpstr>Arial</vt:lpstr>
      <vt:lpstr>Calibri</vt:lpstr>
      <vt:lpstr>Forte</vt:lpstr>
      <vt:lpstr>Tema de Office</vt:lpstr>
      <vt:lpstr>Tipos de discriminación</vt:lpstr>
      <vt:lpstr> Discriminación por edad:</vt:lpstr>
      <vt:lpstr>Discriminación por discapacidad:</vt:lpstr>
      <vt:lpstr>Discriminación por sexo:</vt:lpstr>
      <vt:lpstr>Discriminación ideológicas:</vt:lpstr>
      <vt:lpstr>Discriminación por nacionalidad:</vt:lpstr>
      <vt:lpstr>Discriminación por color de piel: </vt:lpstr>
      <vt:lpstr>Discriminación por religión:</vt:lpstr>
      <vt:lpstr>Discriminación por raza:</vt:lpstr>
      <vt:lpstr>Discriminación por clase social:</vt:lpstr>
      <vt:lpstr>Discriminación por orientación sexual:</vt:lpstr>
      <vt:lpstr>Discriminación por apariencia física:</vt:lpstr>
      <vt:lpstr>Discriminación por enfermedades venéreas: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discriminación</dc:title>
  <dc:creator>Clauu</dc:creator>
  <cp:lastModifiedBy>Francisca Lucero</cp:lastModifiedBy>
  <cp:revision>35</cp:revision>
  <dcterms:created xsi:type="dcterms:W3CDTF">2012-09-21T03:42:37Z</dcterms:created>
  <dcterms:modified xsi:type="dcterms:W3CDTF">2012-10-17T14:35:13Z</dcterms:modified>
</cp:coreProperties>
</file>